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Lst>
  <p:sldSz cx="18288000" cy="10287000"/>
  <p:notesSz cx="6858000" cy="9144000"/>
  <p:embeddedFontLst>
    <p:embeddedFont>
      <p:font typeface="Hammersmith One" charset="1" panose="02010703030501060504"/>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Clear Sans" charset="1" panose="020B0503030202020304"/>
      <p:regular r:id="rId11"/>
    </p:embeddedFont>
    <p:embeddedFont>
      <p:font typeface="Clear Sans Bold" charset="1" panose="020B0803030202020304"/>
      <p:regular r:id="rId12"/>
    </p:embeddedFont>
    <p:embeddedFont>
      <p:font typeface="Clear Sans Italics" charset="1" panose="020B0503030202090304"/>
      <p:regular r:id="rId13"/>
    </p:embeddedFont>
    <p:embeddedFont>
      <p:font typeface="Clear Sans Bold Italics" charset="1" panose="020B0803030202090304"/>
      <p:regular r:id="rId14"/>
    </p:embeddedFont>
    <p:embeddedFont>
      <p:font typeface="Clear Sans Thin" charset="1" panose="020B0203030202020304"/>
      <p:regular r:id="rId15"/>
    </p:embeddedFont>
    <p:embeddedFont>
      <p:font typeface="Clear Sans Light" charset="1" panose="020B0303030202020304"/>
      <p:regular r:id="rId16"/>
    </p:embeddedFont>
    <p:embeddedFont>
      <p:font typeface="Clear Sans Medium" charset="1" panose="020B0603030202020304"/>
      <p:regular r:id="rId17"/>
    </p:embeddedFont>
    <p:embeddedFont>
      <p:font typeface="Clear Sans Medium Italics" charset="1" panose="020B06030302020903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2.svg>
</file>

<file path=ppt/media/image3.jpeg>
</file>

<file path=ppt/media/image4.png>
</file>

<file path=ppt/media/image5.svg>
</file>

<file path=ppt/media/image6.pn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jpeg" Type="http://schemas.openxmlformats.org/officeDocument/2006/relationships/image"/><Relationship Id="rId5" Target="../media/image1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264660" y="1421882"/>
            <a:ext cx="8994640" cy="7443236"/>
            <a:chOff x="0" y="0"/>
            <a:chExt cx="11992853" cy="9924315"/>
          </a:xfrm>
        </p:grpSpPr>
        <p:sp>
          <p:nvSpPr>
            <p:cNvPr name="TextBox 3" id="3"/>
            <p:cNvSpPr txBox="true"/>
            <p:nvPr/>
          </p:nvSpPr>
          <p:spPr>
            <a:xfrm rot="0">
              <a:off x="0" y="133350"/>
              <a:ext cx="11992853" cy="8847914"/>
            </a:xfrm>
            <a:prstGeom prst="rect">
              <a:avLst/>
            </a:prstGeom>
          </p:spPr>
          <p:txBody>
            <a:bodyPr anchor="t" rtlCol="false" tIns="0" lIns="0" bIns="0" rIns="0">
              <a:spAutoFit/>
            </a:bodyPr>
            <a:lstStyle/>
            <a:p>
              <a:pPr marL="0" indent="0" lvl="0">
                <a:lnSpc>
                  <a:spcPts val="12960"/>
                </a:lnSpc>
                <a:spcBef>
                  <a:spcPct val="0"/>
                </a:spcBef>
              </a:pPr>
              <a:r>
                <a:rPr lang="en-US" sz="12000" spc="-120">
                  <a:solidFill>
                    <a:srgbClr val="000000"/>
                  </a:solidFill>
                  <a:latin typeface="Hammersmith One Bold"/>
                </a:rPr>
                <a:t>Amazon Sales Analysis Presentation</a:t>
              </a:r>
            </a:p>
          </p:txBody>
        </p:sp>
        <p:sp>
          <p:nvSpPr>
            <p:cNvPr name="Freeform 4" id="4"/>
            <p:cNvSpPr/>
            <p:nvPr/>
          </p:nvSpPr>
          <p:spPr>
            <a:xfrm flipH="false" flipV="false" rot="0">
              <a:off x="0" y="9324443"/>
              <a:ext cx="8116959" cy="599872"/>
            </a:xfrm>
            <a:custGeom>
              <a:avLst/>
              <a:gdLst/>
              <a:ahLst/>
              <a:cxnLst/>
              <a:rect r="r" b="b" t="t" l="l"/>
              <a:pathLst>
                <a:path h="599872" w="8116959">
                  <a:moveTo>
                    <a:pt x="0" y="0"/>
                  </a:moveTo>
                  <a:lnTo>
                    <a:pt x="8116959" y="0"/>
                  </a:lnTo>
                  <a:lnTo>
                    <a:pt x="8116959" y="599872"/>
                  </a:lnTo>
                  <a:lnTo>
                    <a:pt x="0" y="599872"/>
                  </a:lnTo>
                  <a:lnTo>
                    <a:pt x="0" y="0"/>
                  </a:lnTo>
                  <a:close/>
                </a:path>
              </a:pathLst>
            </a:custGeom>
            <a:blipFill>
              <a:blip r:embed="rId2">
                <a:extLst>
                  <a:ext uri="{96DAC541-7B7A-43D3-8B79-37D633B846F1}">
                    <asvg:svgBlip xmlns:asvg="http://schemas.microsoft.com/office/drawing/2016/SVG/main" r:embed="rId3"/>
                  </a:ext>
                </a:extLst>
              </a:blip>
              <a:stretch>
                <a:fillRect l="-171" t="-308623" r="-7088" b="-1042730"/>
              </a:stretch>
            </a:blipFill>
          </p:spPr>
        </p:sp>
      </p:grpSp>
      <p:sp>
        <p:nvSpPr>
          <p:cNvPr name="Freeform 5" id="5"/>
          <p:cNvSpPr/>
          <p:nvPr/>
        </p:nvSpPr>
        <p:spPr>
          <a:xfrm flipH="false" flipV="false" rot="0">
            <a:off x="-3784552" y="1028700"/>
            <a:ext cx="10954542" cy="8229600"/>
          </a:xfrm>
          <a:custGeom>
            <a:avLst/>
            <a:gdLst/>
            <a:ahLst/>
            <a:cxnLst/>
            <a:rect r="r" b="b" t="t" l="l"/>
            <a:pathLst>
              <a:path h="8229600" w="10954542">
                <a:moveTo>
                  <a:pt x="0" y="0"/>
                </a:moveTo>
                <a:lnTo>
                  <a:pt x="10954542" y="0"/>
                </a:lnTo>
                <a:lnTo>
                  <a:pt x="10954542" y="8229600"/>
                </a:lnTo>
                <a:lnTo>
                  <a:pt x="0" y="8229600"/>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7705625" y="1462043"/>
            <a:ext cx="14728050" cy="7362915"/>
            <a:chOff x="0" y="0"/>
            <a:chExt cx="19637400" cy="9817220"/>
          </a:xfrm>
        </p:grpSpPr>
        <p:sp>
          <p:nvSpPr>
            <p:cNvPr name="Freeform 3" id="3"/>
            <p:cNvSpPr/>
            <p:nvPr/>
          </p:nvSpPr>
          <p:spPr>
            <a:xfrm flipH="false" flipV="false" rot="-5400000">
              <a:off x="9816011" y="-4169"/>
              <a:ext cx="9817220" cy="9825559"/>
            </a:xfrm>
            <a:custGeom>
              <a:avLst/>
              <a:gdLst/>
              <a:ahLst/>
              <a:cxnLst/>
              <a:rect r="r" b="b" t="t" l="l"/>
              <a:pathLst>
                <a:path h="9825559" w="9817220">
                  <a:moveTo>
                    <a:pt x="0" y="0"/>
                  </a:moveTo>
                  <a:lnTo>
                    <a:pt x="9817219" y="0"/>
                  </a:lnTo>
                  <a:lnTo>
                    <a:pt x="9817219" y="9825558"/>
                  </a:lnTo>
                  <a:lnTo>
                    <a:pt x="0" y="9825558"/>
                  </a:lnTo>
                  <a:lnTo>
                    <a:pt x="0" y="0"/>
                  </a:lnTo>
                  <a:close/>
                </a:path>
              </a:pathLst>
            </a:custGeom>
            <a:blipFill>
              <a:blip r:embed="rId2">
                <a:extLst>
                  <a:ext uri="{96DAC541-7B7A-43D3-8B79-37D633B846F1}">
                    <asvg:svgBlip xmlns:asvg="http://schemas.microsoft.com/office/drawing/2016/SVG/main" r:embed="rId3"/>
                  </a:ext>
                </a:extLst>
              </a:blip>
              <a:stretch>
                <a:fillRect l="-50" t="0" r="-34" b="0"/>
              </a:stretch>
            </a:blipFill>
          </p:spPr>
        </p:sp>
        <p:sp>
          <p:nvSpPr>
            <p:cNvPr name="Freeform 4" id="4"/>
            <p:cNvSpPr/>
            <p:nvPr/>
          </p:nvSpPr>
          <p:spPr>
            <a:xfrm flipH="false" flipV="false" rot="-5400000">
              <a:off x="4169" y="-4169"/>
              <a:ext cx="9817220" cy="9825559"/>
            </a:xfrm>
            <a:custGeom>
              <a:avLst/>
              <a:gdLst/>
              <a:ahLst/>
              <a:cxnLst/>
              <a:rect r="r" b="b" t="t" l="l"/>
              <a:pathLst>
                <a:path h="9825559" w="9817220">
                  <a:moveTo>
                    <a:pt x="0" y="0"/>
                  </a:moveTo>
                  <a:lnTo>
                    <a:pt x="9817220" y="0"/>
                  </a:lnTo>
                  <a:lnTo>
                    <a:pt x="9817220" y="9825558"/>
                  </a:lnTo>
                  <a:lnTo>
                    <a:pt x="0" y="9825558"/>
                  </a:lnTo>
                  <a:lnTo>
                    <a:pt x="0" y="0"/>
                  </a:lnTo>
                  <a:close/>
                </a:path>
              </a:pathLst>
            </a:custGeom>
            <a:blipFill>
              <a:blip r:embed="rId2">
                <a:extLst>
                  <a:ext uri="{96DAC541-7B7A-43D3-8B79-37D633B846F1}">
                    <asvg:svgBlip xmlns:asvg="http://schemas.microsoft.com/office/drawing/2016/SVG/main" r:embed="rId3"/>
                  </a:ext>
                </a:extLst>
              </a:blip>
              <a:stretch>
                <a:fillRect l="-50" t="0" r="-34" b="0"/>
              </a:stretch>
            </a:blipFill>
          </p:spPr>
        </p:sp>
      </p:grpSp>
      <p:grpSp>
        <p:nvGrpSpPr>
          <p:cNvPr name="Group 5" id="5"/>
          <p:cNvGrpSpPr>
            <a:grpSpLocks noChangeAspect="true"/>
          </p:cNvGrpSpPr>
          <p:nvPr/>
        </p:nvGrpSpPr>
        <p:grpSpPr>
          <a:xfrm rot="0">
            <a:off x="10155669" y="1028700"/>
            <a:ext cx="10760955" cy="7981042"/>
            <a:chOff x="0" y="0"/>
            <a:chExt cx="13716000" cy="10172700"/>
          </a:xfrm>
        </p:grpSpPr>
        <p:sp>
          <p:nvSpPr>
            <p:cNvPr name="Freeform 6" id="6"/>
            <p:cNvSpPr/>
            <p:nvPr/>
          </p:nvSpPr>
          <p:spPr>
            <a:xfrm flipH="false" flipV="false" rot="0">
              <a:off x="0" y="0"/>
              <a:ext cx="13716000" cy="10172700"/>
            </a:xfrm>
            <a:custGeom>
              <a:avLst/>
              <a:gdLst/>
              <a:ahLst/>
              <a:cxnLst/>
              <a:rect r="r" b="b" t="t" l="l"/>
              <a:pathLst>
                <a:path h="10172700" w="13716000">
                  <a:moveTo>
                    <a:pt x="0" y="0"/>
                  </a:moveTo>
                  <a:lnTo>
                    <a:pt x="13716000" y="0"/>
                  </a:lnTo>
                  <a:lnTo>
                    <a:pt x="13716000" y="10172700"/>
                  </a:lnTo>
                  <a:lnTo>
                    <a:pt x="0" y="10172700"/>
                  </a:lnTo>
                  <a:close/>
                </a:path>
              </a:pathLst>
            </a:custGeom>
            <a:blipFill>
              <a:blip r:embed="rId4"/>
              <a:stretch>
                <a:fillRect l="0" t="-393" r="0" b="-393"/>
              </a:stretch>
            </a:blipFill>
          </p:spPr>
        </p:sp>
        <p:sp>
          <p:nvSpPr>
            <p:cNvPr name="Freeform 7" id="7"/>
            <p:cNvSpPr/>
            <p:nvPr/>
          </p:nvSpPr>
          <p:spPr>
            <a:xfrm flipH="false" flipV="false" rot="0">
              <a:off x="393700" y="615950"/>
              <a:ext cx="12941300" cy="9107742"/>
            </a:xfrm>
            <a:custGeom>
              <a:avLst/>
              <a:gdLst/>
              <a:ahLst/>
              <a:cxnLst/>
              <a:rect r="r" b="b" t="t" l="l"/>
              <a:pathLst>
                <a:path h="9107742" w="12941300">
                  <a:moveTo>
                    <a:pt x="12815112" y="9107742"/>
                  </a:moveTo>
                  <a:lnTo>
                    <a:pt x="126187" y="9107742"/>
                  </a:lnTo>
                  <a:cubicBezTo>
                    <a:pt x="56502" y="9107742"/>
                    <a:pt x="0" y="9051252"/>
                    <a:pt x="0" y="8981555"/>
                  </a:cubicBezTo>
                  <a:lnTo>
                    <a:pt x="0" y="0"/>
                  </a:lnTo>
                  <a:lnTo>
                    <a:pt x="12941300" y="0"/>
                  </a:lnTo>
                  <a:lnTo>
                    <a:pt x="12941300" y="8981554"/>
                  </a:lnTo>
                  <a:cubicBezTo>
                    <a:pt x="12941300" y="9051239"/>
                    <a:pt x="12884810" y="9107742"/>
                    <a:pt x="12815112" y="9107742"/>
                  </a:cubicBezTo>
                  <a:close/>
                </a:path>
              </a:pathLst>
            </a:custGeom>
            <a:blipFill>
              <a:blip r:embed="rId5"/>
              <a:stretch>
                <a:fillRect l="-16108" t="0" r="0" b="-9986"/>
              </a:stretch>
            </a:blipFill>
          </p:spPr>
        </p:sp>
      </p:grpSp>
      <p:sp>
        <p:nvSpPr>
          <p:cNvPr name="TextBox 8" id="8"/>
          <p:cNvSpPr txBox="true"/>
          <p:nvPr/>
        </p:nvSpPr>
        <p:spPr>
          <a:xfrm rot="0">
            <a:off x="1221627" y="1408342"/>
            <a:ext cx="6891482" cy="1212784"/>
          </a:xfrm>
          <a:prstGeom prst="rect">
            <a:avLst/>
          </a:prstGeom>
        </p:spPr>
        <p:txBody>
          <a:bodyPr anchor="t" rtlCol="false" tIns="0" lIns="0" bIns="0" rIns="0">
            <a:spAutoFit/>
          </a:bodyPr>
          <a:lstStyle/>
          <a:p>
            <a:pPr algn="l" marL="0" indent="0" lvl="0">
              <a:lnSpc>
                <a:spcPts val="9349"/>
              </a:lnSpc>
              <a:spcBef>
                <a:spcPct val="0"/>
              </a:spcBef>
            </a:pPr>
            <a:r>
              <a:rPr lang="en-US" sz="8499">
                <a:solidFill>
                  <a:srgbClr val="000000"/>
                </a:solidFill>
                <a:latin typeface="Hammersmith One"/>
              </a:rPr>
              <a:t>Introduction</a:t>
            </a:r>
          </a:p>
        </p:txBody>
      </p:sp>
      <p:grpSp>
        <p:nvGrpSpPr>
          <p:cNvPr name="Group 9" id="9"/>
          <p:cNvGrpSpPr/>
          <p:nvPr/>
        </p:nvGrpSpPr>
        <p:grpSpPr>
          <a:xfrm rot="0">
            <a:off x="1028700" y="2857131"/>
            <a:ext cx="8934041" cy="6815304"/>
            <a:chOff x="0" y="0"/>
            <a:chExt cx="11912055" cy="9087072"/>
          </a:xfrm>
        </p:grpSpPr>
        <p:sp>
          <p:nvSpPr>
            <p:cNvPr name="TextBox 10" id="10"/>
            <p:cNvSpPr txBox="true"/>
            <p:nvPr/>
          </p:nvSpPr>
          <p:spPr>
            <a:xfrm rot="0">
              <a:off x="0" y="-28575"/>
              <a:ext cx="11912055" cy="8351309"/>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Sales management is the process of planning, implementing, and controlling the sales activities of a business organization to achieve its sales objectives. Sales management involves various tasks such as setting sales goals, designing sales strategies, recruiting and training sales staff, supervising and motivating sales teams, evaluating sales performance, and providing feedback and coaching to sales personnel.</a:t>
              </a:r>
            </a:p>
          </p:txBody>
        </p:sp>
        <p:sp>
          <p:nvSpPr>
            <p:cNvPr name="TextBox 11" id="11"/>
            <p:cNvSpPr txBox="true"/>
            <p:nvPr/>
          </p:nvSpPr>
          <p:spPr>
            <a:xfrm rot="0">
              <a:off x="0" y="8602910"/>
              <a:ext cx="11912055" cy="484161"/>
            </a:xfrm>
            <a:prstGeom prst="rect">
              <a:avLst/>
            </a:prstGeom>
          </p:spPr>
          <p:txBody>
            <a:bodyPr anchor="t" rtlCol="false" tIns="0" lIns="0" bIns="0" rIns="0">
              <a:spAutoFit/>
            </a:bodyPr>
            <a:lstStyle/>
            <a:p>
              <a:pPr>
                <a:lnSpc>
                  <a:spcPts val="307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5335727" y="4742132"/>
            <a:ext cx="10861953" cy="802736"/>
          </a:xfrm>
          <a:custGeom>
            <a:avLst/>
            <a:gdLst/>
            <a:ahLst/>
            <a:cxnLst/>
            <a:rect r="r" b="b" t="t" l="l"/>
            <a:pathLst>
              <a:path h="802736" w="10861953">
                <a:moveTo>
                  <a:pt x="0" y="0"/>
                </a:moveTo>
                <a:lnTo>
                  <a:pt x="10861954" y="0"/>
                </a:lnTo>
                <a:lnTo>
                  <a:pt x="10861954" y="802736"/>
                </a:lnTo>
                <a:lnTo>
                  <a:pt x="0" y="802736"/>
                </a:lnTo>
                <a:lnTo>
                  <a:pt x="0" y="0"/>
                </a:lnTo>
                <a:close/>
              </a:path>
            </a:pathLst>
          </a:custGeom>
          <a:blipFill>
            <a:blip r:embed="rId2">
              <a:extLst>
                <a:ext uri="{96DAC541-7B7A-43D3-8B79-37D633B846F1}">
                  <asvg:svgBlip xmlns:asvg="http://schemas.microsoft.com/office/drawing/2016/SVG/main" r:embed="rId3"/>
                </a:ext>
              </a:extLst>
            </a:blip>
            <a:stretch>
              <a:fillRect l="-171" t="-308623" r="-7088" b="-1042730"/>
            </a:stretch>
          </a:blipFill>
        </p:spPr>
      </p:sp>
      <p:sp>
        <p:nvSpPr>
          <p:cNvPr name="Freeform 3" id="3"/>
          <p:cNvSpPr/>
          <p:nvPr/>
        </p:nvSpPr>
        <p:spPr>
          <a:xfrm flipH="false" flipV="false" rot="0">
            <a:off x="-5199476" y="875239"/>
            <a:ext cx="12456352" cy="8314615"/>
          </a:xfrm>
          <a:custGeom>
            <a:avLst/>
            <a:gdLst/>
            <a:ahLst/>
            <a:cxnLst/>
            <a:rect r="r" b="b" t="t" l="l"/>
            <a:pathLst>
              <a:path h="8314615" w="12456352">
                <a:moveTo>
                  <a:pt x="0" y="0"/>
                </a:moveTo>
                <a:lnTo>
                  <a:pt x="12456352" y="0"/>
                </a:lnTo>
                <a:lnTo>
                  <a:pt x="12456352" y="8314614"/>
                </a:lnTo>
                <a:lnTo>
                  <a:pt x="0" y="8314614"/>
                </a:lnTo>
                <a:lnTo>
                  <a:pt x="0" y="0"/>
                </a:lnTo>
                <a:close/>
              </a:path>
            </a:pathLst>
          </a:custGeom>
          <a:blipFill>
            <a:blip r:embed="rId4">
              <a:alphaModFix amt="75000"/>
            </a:blip>
            <a:stretch>
              <a:fillRect l="0" t="0" r="0" b="0"/>
            </a:stretch>
          </a:blipFill>
        </p:spPr>
      </p:sp>
      <p:grpSp>
        <p:nvGrpSpPr>
          <p:cNvPr name="Group 4" id="4"/>
          <p:cNvGrpSpPr/>
          <p:nvPr/>
        </p:nvGrpSpPr>
        <p:grpSpPr>
          <a:xfrm rot="0">
            <a:off x="7969162" y="1600200"/>
            <a:ext cx="9777855" cy="7436192"/>
            <a:chOff x="0" y="0"/>
            <a:chExt cx="13037140" cy="9914923"/>
          </a:xfrm>
        </p:grpSpPr>
        <p:sp>
          <p:nvSpPr>
            <p:cNvPr name="TextBox 5" id="5"/>
            <p:cNvSpPr txBox="true"/>
            <p:nvPr/>
          </p:nvSpPr>
          <p:spPr>
            <a:xfrm rot="0">
              <a:off x="0" y="-28575"/>
              <a:ext cx="13037140" cy="9113309"/>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The main purpose of sales management is to ensure that the sales activities of a business are aligned with its overall goals and objectives, and that the sales resources are utilized effectively and efficiently to generate maximum sales revenue and profit. </a:t>
              </a:r>
            </a:p>
            <a:p>
              <a:pPr>
                <a:lnSpc>
                  <a:spcPts val="4550"/>
                </a:lnSpc>
              </a:pPr>
            </a:p>
            <a:p>
              <a:pPr>
                <a:lnSpc>
                  <a:spcPts val="4550"/>
                </a:lnSpc>
              </a:pPr>
              <a:r>
                <a:rPr lang="en-US" sz="3500">
                  <a:solidFill>
                    <a:srgbClr val="000000"/>
                  </a:solidFill>
                  <a:latin typeface="Hammersmith One"/>
                </a:rPr>
                <a:t>Sales management also helps to create and maintain customer relationships, enhance customer satisfaction and loyalty, and increase market share and competitive advantage.</a:t>
              </a:r>
            </a:p>
          </p:txBody>
        </p:sp>
        <p:sp>
          <p:nvSpPr>
            <p:cNvPr name="TextBox 6" id="6"/>
            <p:cNvSpPr txBox="true"/>
            <p:nvPr/>
          </p:nvSpPr>
          <p:spPr>
            <a:xfrm rot="0">
              <a:off x="0" y="9430761"/>
              <a:ext cx="13037140" cy="484161"/>
            </a:xfrm>
            <a:prstGeom prst="rect">
              <a:avLst/>
            </a:prstGeom>
          </p:spPr>
          <p:txBody>
            <a:bodyPr anchor="t" rtlCol="false" tIns="0" lIns="0" bIns="0" rIns="0">
              <a:spAutoFit/>
            </a:bodyPr>
            <a:lstStyle/>
            <a:p>
              <a:pPr>
                <a:lnSpc>
                  <a:spcPts val="3079"/>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8338" y="-299769"/>
            <a:ext cx="18844675" cy="4150598"/>
          </a:xfrm>
          <a:custGeom>
            <a:avLst/>
            <a:gdLst/>
            <a:ahLst/>
            <a:cxnLst/>
            <a:rect r="r" b="b" t="t" l="l"/>
            <a:pathLst>
              <a:path h="4150598" w="18844675">
                <a:moveTo>
                  <a:pt x="0" y="0"/>
                </a:moveTo>
                <a:lnTo>
                  <a:pt x="18844676" y="0"/>
                </a:lnTo>
                <a:lnTo>
                  <a:pt x="18844676" y="4150598"/>
                </a:lnTo>
                <a:lnTo>
                  <a:pt x="0" y="4150598"/>
                </a:lnTo>
                <a:lnTo>
                  <a:pt x="0" y="0"/>
                </a:lnTo>
                <a:close/>
              </a:path>
            </a:pathLst>
          </a:custGeom>
          <a:blipFill>
            <a:blip r:embed="rId2">
              <a:alphaModFix amt="49000"/>
            </a:blip>
            <a:stretch>
              <a:fillRect l="0" t="-274267" r="0" b="-305917"/>
            </a:stretch>
          </a:blipFill>
        </p:spPr>
      </p:sp>
      <p:sp>
        <p:nvSpPr>
          <p:cNvPr name="Freeform 3" id="3"/>
          <p:cNvSpPr/>
          <p:nvPr/>
        </p:nvSpPr>
        <p:spPr>
          <a:xfrm flipH="false" flipV="false" rot="0">
            <a:off x="7473033" y="1336205"/>
            <a:ext cx="9103703" cy="7011073"/>
          </a:xfrm>
          <a:custGeom>
            <a:avLst/>
            <a:gdLst/>
            <a:ahLst/>
            <a:cxnLst/>
            <a:rect r="r" b="b" t="t" l="l"/>
            <a:pathLst>
              <a:path h="7011073" w="9103703">
                <a:moveTo>
                  <a:pt x="0" y="0"/>
                </a:moveTo>
                <a:lnTo>
                  <a:pt x="9103703" y="0"/>
                </a:lnTo>
                <a:lnTo>
                  <a:pt x="9103703" y="7011073"/>
                </a:lnTo>
                <a:lnTo>
                  <a:pt x="0" y="7011073"/>
                </a:lnTo>
                <a:lnTo>
                  <a:pt x="0" y="0"/>
                </a:lnTo>
                <a:close/>
              </a:path>
            </a:pathLst>
          </a:custGeom>
          <a:blipFill>
            <a:blip r:embed="rId3"/>
            <a:stretch>
              <a:fillRect l="0" t="0" r="0" b="0"/>
            </a:stretch>
          </a:blipFill>
        </p:spPr>
      </p:sp>
      <p:sp>
        <p:nvSpPr>
          <p:cNvPr name="TextBox 4" id="4"/>
          <p:cNvSpPr txBox="true"/>
          <p:nvPr/>
        </p:nvSpPr>
        <p:spPr>
          <a:xfrm rot="0">
            <a:off x="747616" y="2438738"/>
            <a:ext cx="5276336" cy="4920308"/>
          </a:xfrm>
          <a:prstGeom prst="rect">
            <a:avLst/>
          </a:prstGeom>
        </p:spPr>
        <p:txBody>
          <a:bodyPr anchor="t" rtlCol="false" tIns="0" lIns="0" bIns="0" rIns="0">
            <a:spAutoFit/>
          </a:bodyPr>
          <a:lstStyle/>
          <a:p>
            <a:pPr marL="0" indent="0" lvl="0">
              <a:lnSpc>
                <a:spcPts val="12869"/>
              </a:lnSpc>
              <a:spcBef>
                <a:spcPct val="0"/>
              </a:spcBef>
            </a:pPr>
            <a:r>
              <a:rPr lang="en-US" sz="11699">
                <a:solidFill>
                  <a:srgbClr val="000000"/>
                </a:solidFill>
                <a:latin typeface="Hammersmith One Bold"/>
              </a:rPr>
              <a:t>Details Of Data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8338" y="-299769"/>
            <a:ext cx="18844675" cy="4150598"/>
          </a:xfrm>
          <a:custGeom>
            <a:avLst/>
            <a:gdLst/>
            <a:ahLst/>
            <a:cxnLst/>
            <a:rect r="r" b="b" t="t" l="l"/>
            <a:pathLst>
              <a:path h="4150598" w="18844675">
                <a:moveTo>
                  <a:pt x="0" y="0"/>
                </a:moveTo>
                <a:lnTo>
                  <a:pt x="18844676" y="0"/>
                </a:lnTo>
                <a:lnTo>
                  <a:pt x="18844676" y="4150598"/>
                </a:lnTo>
                <a:lnTo>
                  <a:pt x="0" y="4150598"/>
                </a:lnTo>
                <a:lnTo>
                  <a:pt x="0" y="0"/>
                </a:lnTo>
                <a:close/>
              </a:path>
            </a:pathLst>
          </a:custGeom>
          <a:blipFill>
            <a:blip r:embed="rId2">
              <a:alphaModFix amt="49000"/>
            </a:blip>
            <a:stretch>
              <a:fillRect l="0" t="-274267" r="0" b="-305917"/>
            </a:stretch>
          </a:blipFill>
        </p:spPr>
      </p:sp>
      <p:sp>
        <p:nvSpPr>
          <p:cNvPr name="Freeform 3" id="3"/>
          <p:cNvSpPr/>
          <p:nvPr/>
        </p:nvSpPr>
        <p:spPr>
          <a:xfrm flipH="false" flipV="false" rot="0">
            <a:off x="702653" y="3271789"/>
            <a:ext cx="16882695" cy="6229308"/>
          </a:xfrm>
          <a:custGeom>
            <a:avLst/>
            <a:gdLst/>
            <a:ahLst/>
            <a:cxnLst/>
            <a:rect r="r" b="b" t="t" l="l"/>
            <a:pathLst>
              <a:path h="6229308" w="16882695">
                <a:moveTo>
                  <a:pt x="0" y="0"/>
                </a:moveTo>
                <a:lnTo>
                  <a:pt x="16882694" y="0"/>
                </a:lnTo>
                <a:lnTo>
                  <a:pt x="16882694" y="6229308"/>
                </a:lnTo>
                <a:lnTo>
                  <a:pt x="0" y="6229308"/>
                </a:lnTo>
                <a:lnTo>
                  <a:pt x="0" y="0"/>
                </a:lnTo>
                <a:close/>
              </a:path>
            </a:pathLst>
          </a:custGeom>
          <a:blipFill>
            <a:blip r:embed="rId3"/>
            <a:stretch>
              <a:fillRect l="0" t="0" r="0" b="0"/>
            </a:stretch>
          </a:blipFill>
        </p:spPr>
      </p:sp>
      <p:sp>
        <p:nvSpPr>
          <p:cNvPr name="TextBox 4" id="4"/>
          <p:cNvSpPr txBox="true"/>
          <p:nvPr/>
        </p:nvSpPr>
        <p:spPr>
          <a:xfrm rot="0">
            <a:off x="1471415" y="1001202"/>
            <a:ext cx="14801537" cy="1662956"/>
          </a:xfrm>
          <a:prstGeom prst="rect">
            <a:avLst/>
          </a:prstGeom>
        </p:spPr>
        <p:txBody>
          <a:bodyPr anchor="t" rtlCol="false" tIns="0" lIns="0" bIns="0" rIns="0">
            <a:spAutoFit/>
          </a:bodyPr>
          <a:lstStyle/>
          <a:p>
            <a:pPr marL="0" indent="0" lvl="0">
              <a:lnSpc>
                <a:spcPts val="12869"/>
              </a:lnSpc>
              <a:spcBef>
                <a:spcPct val="0"/>
              </a:spcBef>
            </a:pPr>
            <a:r>
              <a:rPr lang="en-US" sz="11699">
                <a:solidFill>
                  <a:srgbClr val="000000"/>
                </a:solidFill>
                <a:latin typeface="Hammersmith One Bold"/>
              </a:rPr>
              <a:t>Description Of Data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2761773" y="4742132"/>
            <a:ext cx="10861953" cy="802736"/>
          </a:xfrm>
          <a:custGeom>
            <a:avLst/>
            <a:gdLst/>
            <a:ahLst/>
            <a:cxnLst/>
            <a:rect r="r" b="b" t="t" l="l"/>
            <a:pathLst>
              <a:path h="802736" w="10861953">
                <a:moveTo>
                  <a:pt x="0" y="0"/>
                </a:moveTo>
                <a:lnTo>
                  <a:pt x="10861954" y="0"/>
                </a:lnTo>
                <a:lnTo>
                  <a:pt x="10861954" y="802736"/>
                </a:lnTo>
                <a:lnTo>
                  <a:pt x="0" y="802736"/>
                </a:lnTo>
                <a:lnTo>
                  <a:pt x="0" y="0"/>
                </a:lnTo>
                <a:close/>
              </a:path>
            </a:pathLst>
          </a:custGeom>
          <a:blipFill>
            <a:blip r:embed="rId2">
              <a:extLst>
                <a:ext uri="{96DAC541-7B7A-43D3-8B79-37D633B846F1}">
                  <asvg:svgBlip xmlns:asvg="http://schemas.microsoft.com/office/drawing/2016/SVG/main" r:embed="rId3"/>
                </a:ext>
              </a:extLst>
            </a:blip>
            <a:stretch>
              <a:fillRect l="-171" t="-308623" r="-7088" b="-1042730"/>
            </a:stretch>
          </a:blipFill>
        </p:spPr>
      </p:sp>
      <p:sp>
        <p:nvSpPr>
          <p:cNvPr name="Freeform 3" id="3"/>
          <p:cNvSpPr/>
          <p:nvPr/>
        </p:nvSpPr>
        <p:spPr>
          <a:xfrm flipH="false" flipV="false" rot="0">
            <a:off x="-3788116" y="0"/>
            <a:ext cx="8042702" cy="10287000"/>
          </a:xfrm>
          <a:custGeom>
            <a:avLst/>
            <a:gdLst/>
            <a:ahLst/>
            <a:cxnLst/>
            <a:rect r="r" b="b" t="t" l="l"/>
            <a:pathLst>
              <a:path h="10287000" w="8042702">
                <a:moveTo>
                  <a:pt x="0" y="0"/>
                </a:moveTo>
                <a:lnTo>
                  <a:pt x="8042701" y="0"/>
                </a:lnTo>
                <a:lnTo>
                  <a:pt x="8042701" y="10287000"/>
                </a:lnTo>
                <a:lnTo>
                  <a:pt x="0" y="10287000"/>
                </a:lnTo>
                <a:lnTo>
                  <a:pt x="0" y="0"/>
                </a:lnTo>
                <a:close/>
              </a:path>
            </a:pathLst>
          </a:custGeom>
          <a:blipFill>
            <a:blip r:embed="rId4">
              <a:alphaModFix amt="56000"/>
            </a:blip>
            <a:stretch>
              <a:fillRect l="-19197" t="0" r="-72779" b="0"/>
            </a:stretch>
          </a:blipFill>
        </p:spPr>
      </p:sp>
      <p:sp>
        <p:nvSpPr>
          <p:cNvPr name="Freeform 4" id="4"/>
          <p:cNvSpPr/>
          <p:nvPr/>
        </p:nvSpPr>
        <p:spPr>
          <a:xfrm flipH="false" flipV="false" rot="0">
            <a:off x="-18876" y="2501794"/>
            <a:ext cx="10485453" cy="6384493"/>
          </a:xfrm>
          <a:custGeom>
            <a:avLst/>
            <a:gdLst/>
            <a:ahLst/>
            <a:cxnLst/>
            <a:rect r="r" b="b" t="t" l="l"/>
            <a:pathLst>
              <a:path h="6384493" w="10485453">
                <a:moveTo>
                  <a:pt x="0" y="0"/>
                </a:moveTo>
                <a:lnTo>
                  <a:pt x="10485453" y="0"/>
                </a:lnTo>
                <a:lnTo>
                  <a:pt x="10485453" y="6384494"/>
                </a:lnTo>
                <a:lnTo>
                  <a:pt x="0" y="6384494"/>
                </a:lnTo>
                <a:lnTo>
                  <a:pt x="0" y="0"/>
                </a:lnTo>
                <a:close/>
              </a:path>
            </a:pathLst>
          </a:custGeom>
          <a:blipFill>
            <a:blip r:embed="rId5"/>
            <a:stretch>
              <a:fillRect l="0" t="-1011" r="0" b="-1011"/>
            </a:stretch>
          </a:blipFill>
        </p:spPr>
      </p:sp>
      <p:sp>
        <p:nvSpPr>
          <p:cNvPr name="TextBox 5" id="5"/>
          <p:cNvSpPr txBox="true"/>
          <p:nvPr/>
        </p:nvSpPr>
        <p:spPr>
          <a:xfrm rot="0">
            <a:off x="5223851" y="185092"/>
            <a:ext cx="11531944" cy="1139792"/>
          </a:xfrm>
          <a:prstGeom prst="rect">
            <a:avLst/>
          </a:prstGeom>
        </p:spPr>
        <p:txBody>
          <a:bodyPr anchor="t" rtlCol="false" tIns="0" lIns="0" bIns="0" rIns="0">
            <a:spAutoFit/>
          </a:bodyPr>
          <a:lstStyle/>
          <a:p>
            <a:pPr marL="0" indent="0" lvl="0">
              <a:lnSpc>
                <a:spcPts val="8800"/>
              </a:lnSpc>
              <a:spcBef>
                <a:spcPct val="0"/>
              </a:spcBef>
            </a:pPr>
            <a:r>
              <a:rPr lang="en-US" sz="8000">
                <a:solidFill>
                  <a:srgbClr val="000000"/>
                </a:solidFill>
                <a:latin typeface="Hammersmith One Bold"/>
              </a:rPr>
              <a:t>Monthly Sales</a:t>
            </a:r>
          </a:p>
        </p:txBody>
      </p:sp>
      <p:grpSp>
        <p:nvGrpSpPr>
          <p:cNvPr name="Group 6" id="6"/>
          <p:cNvGrpSpPr/>
          <p:nvPr/>
        </p:nvGrpSpPr>
        <p:grpSpPr>
          <a:xfrm rot="0">
            <a:off x="10989822" y="1822745"/>
            <a:ext cx="6599162" cy="7814087"/>
            <a:chOff x="0" y="0"/>
            <a:chExt cx="8798883" cy="10418782"/>
          </a:xfrm>
        </p:grpSpPr>
        <p:sp>
          <p:nvSpPr>
            <p:cNvPr name="TextBox 7" id="7"/>
            <p:cNvSpPr txBox="true"/>
            <p:nvPr/>
          </p:nvSpPr>
          <p:spPr>
            <a:xfrm rot="0">
              <a:off x="0" y="-28575"/>
              <a:ext cx="8798883" cy="9565322"/>
            </a:xfrm>
            <a:prstGeom prst="rect">
              <a:avLst/>
            </a:prstGeom>
          </p:spPr>
          <p:txBody>
            <a:bodyPr anchor="t" rtlCol="false" tIns="0" lIns="0" bIns="0" rIns="0">
              <a:spAutoFit/>
            </a:bodyPr>
            <a:lstStyle/>
            <a:p>
              <a:pPr marL="794794" indent="-397397" lvl="1">
                <a:lnSpc>
                  <a:spcPts val="4785"/>
                </a:lnSpc>
                <a:buFont typeface="Arial"/>
                <a:buChar char="•"/>
              </a:pPr>
              <a:r>
                <a:rPr lang="en-US" sz="3681">
                  <a:solidFill>
                    <a:srgbClr val="000000"/>
                  </a:solidFill>
                  <a:latin typeface="Hammersmith One"/>
                </a:rPr>
                <a:t>In the Graph, we can see that sales peak during holiday season- (February, July, November)</a:t>
              </a:r>
            </a:p>
            <a:p>
              <a:pPr>
                <a:lnSpc>
                  <a:spcPts val="4785"/>
                </a:lnSpc>
              </a:pPr>
            </a:p>
            <a:p>
              <a:pPr marL="794794" indent="-397397" lvl="1">
                <a:lnSpc>
                  <a:spcPts val="4785"/>
                </a:lnSpc>
                <a:buFont typeface="Arial"/>
                <a:buChar char="•"/>
              </a:pPr>
              <a:r>
                <a:rPr lang="en-US" sz="3681">
                  <a:solidFill>
                    <a:srgbClr val="000000"/>
                  </a:solidFill>
                  <a:latin typeface="Hammersmith One"/>
                </a:rPr>
                <a:t>Action Plan: Plan targeted promotions during peak seasons and consider summer-specific campaigns.</a:t>
              </a:r>
            </a:p>
            <a:p>
              <a:pPr>
                <a:lnSpc>
                  <a:spcPts val="4785"/>
                </a:lnSpc>
              </a:pPr>
            </a:p>
          </p:txBody>
        </p:sp>
        <p:sp>
          <p:nvSpPr>
            <p:cNvPr name="TextBox 8" id="8"/>
            <p:cNvSpPr txBox="true"/>
            <p:nvPr/>
          </p:nvSpPr>
          <p:spPr>
            <a:xfrm rot="0">
              <a:off x="0" y="9948022"/>
              <a:ext cx="8798883" cy="470760"/>
            </a:xfrm>
            <a:prstGeom prst="rect">
              <a:avLst/>
            </a:prstGeom>
          </p:spPr>
          <p:txBody>
            <a:bodyPr anchor="t" rtlCol="false" tIns="0" lIns="0" bIns="0" rIns="0">
              <a:spAutoFit/>
            </a:bodyPr>
            <a:lstStyle/>
            <a:p>
              <a:pPr>
                <a:lnSpc>
                  <a:spcPts val="297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128941" y="0"/>
            <a:ext cx="8419627" cy="10287000"/>
          </a:xfrm>
          <a:prstGeom prst="rect">
            <a:avLst/>
          </a:prstGeom>
          <a:solidFill>
            <a:srgbClr val="FFB923"/>
          </a:solidFill>
        </p:spPr>
      </p:sp>
      <p:sp>
        <p:nvSpPr>
          <p:cNvPr name="Freeform 3" id="3"/>
          <p:cNvSpPr/>
          <p:nvPr/>
        </p:nvSpPr>
        <p:spPr>
          <a:xfrm flipH="false" flipV="false" rot="0">
            <a:off x="8734089" y="1637276"/>
            <a:ext cx="9553911" cy="7127521"/>
          </a:xfrm>
          <a:custGeom>
            <a:avLst/>
            <a:gdLst/>
            <a:ahLst/>
            <a:cxnLst/>
            <a:rect r="r" b="b" t="t" l="l"/>
            <a:pathLst>
              <a:path h="7127521" w="9553911">
                <a:moveTo>
                  <a:pt x="0" y="0"/>
                </a:moveTo>
                <a:lnTo>
                  <a:pt x="9553911" y="0"/>
                </a:lnTo>
                <a:lnTo>
                  <a:pt x="9553911" y="7127520"/>
                </a:lnTo>
                <a:lnTo>
                  <a:pt x="0" y="7127520"/>
                </a:lnTo>
                <a:lnTo>
                  <a:pt x="0" y="0"/>
                </a:lnTo>
                <a:close/>
              </a:path>
            </a:pathLst>
          </a:custGeom>
          <a:blipFill>
            <a:blip r:embed="rId2"/>
            <a:stretch>
              <a:fillRect l="0" t="0" r="0" b="0"/>
            </a:stretch>
          </a:blipFill>
        </p:spPr>
      </p:sp>
      <p:sp>
        <p:nvSpPr>
          <p:cNvPr name="TextBox 4" id="4"/>
          <p:cNvSpPr txBox="true"/>
          <p:nvPr/>
        </p:nvSpPr>
        <p:spPr>
          <a:xfrm rot="0">
            <a:off x="1028700" y="2725597"/>
            <a:ext cx="6565682" cy="4797705"/>
          </a:xfrm>
          <a:prstGeom prst="rect">
            <a:avLst/>
          </a:prstGeom>
        </p:spPr>
        <p:txBody>
          <a:bodyPr anchor="t" rtlCol="false" tIns="0" lIns="0" bIns="0" rIns="0">
            <a:spAutoFit/>
          </a:bodyPr>
          <a:lstStyle/>
          <a:p>
            <a:pPr marL="790846" indent="-395423" lvl="1">
              <a:lnSpc>
                <a:spcPts val="4761"/>
              </a:lnSpc>
              <a:buFont typeface="Arial"/>
              <a:buChar char="•"/>
            </a:pPr>
            <a:r>
              <a:rPr lang="en-US" sz="3663">
                <a:solidFill>
                  <a:srgbClr val="000000"/>
                </a:solidFill>
                <a:latin typeface="Hammersmith One"/>
              </a:rPr>
              <a:t>In the Graph, we can see that sales peaked in 2012</a:t>
            </a:r>
          </a:p>
          <a:p>
            <a:pPr>
              <a:lnSpc>
                <a:spcPts val="4761"/>
              </a:lnSpc>
            </a:pPr>
          </a:p>
          <a:p>
            <a:pPr marL="790846" indent="-395423" lvl="1">
              <a:lnSpc>
                <a:spcPts val="4761"/>
              </a:lnSpc>
              <a:buFont typeface="Arial"/>
              <a:buChar char="•"/>
            </a:pPr>
            <a:r>
              <a:rPr lang="en-US" sz="3663">
                <a:solidFill>
                  <a:srgbClr val="000000"/>
                </a:solidFill>
                <a:latin typeface="Hammersmith One"/>
              </a:rPr>
              <a:t>Action Plan: We can do further research on what factors led to this surge in 2012</a:t>
            </a:r>
          </a:p>
          <a:p>
            <a:pPr>
              <a:lnSpc>
                <a:spcPts val="4761"/>
              </a:lnSpc>
            </a:pPr>
          </a:p>
        </p:txBody>
      </p:sp>
      <p:sp>
        <p:nvSpPr>
          <p:cNvPr name="TextBox 5" id="5"/>
          <p:cNvSpPr txBox="true"/>
          <p:nvPr/>
        </p:nvSpPr>
        <p:spPr>
          <a:xfrm rot="0">
            <a:off x="9763720" y="56115"/>
            <a:ext cx="7494649" cy="1288917"/>
          </a:xfrm>
          <a:prstGeom prst="rect">
            <a:avLst/>
          </a:prstGeom>
        </p:spPr>
        <p:txBody>
          <a:bodyPr anchor="t" rtlCol="false" tIns="0" lIns="0" bIns="0" rIns="0">
            <a:spAutoFit/>
          </a:bodyPr>
          <a:lstStyle/>
          <a:p>
            <a:pPr>
              <a:lnSpc>
                <a:spcPts val="10400"/>
              </a:lnSpc>
            </a:pPr>
            <a:r>
              <a:rPr lang="en-US" sz="8000">
                <a:solidFill>
                  <a:srgbClr val="000000"/>
                </a:solidFill>
                <a:latin typeface="Hammersmith One"/>
              </a:rPr>
              <a:t>Yearly Sales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64819" y="0"/>
            <a:ext cx="8419627" cy="10287000"/>
          </a:xfrm>
          <a:prstGeom prst="rect">
            <a:avLst/>
          </a:prstGeom>
          <a:solidFill>
            <a:srgbClr val="FFB923"/>
          </a:solidFill>
        </p:spPr>
      </p:sp>
      <p:sp>
        <p:nvSpPr>
          <p:cNvPr name="Freeform 3" id="3"/>
          <p:cNvSpPr/>
          <p:nvPr/>
        </p:nvSpPr>
        <p:spPr>
          <a:xfrm flipH="false" flipV="false" rot="0">
            <a:off x="1028700" y="1460840"/>
            <a:ext cx="15562149" cy="6162193"/>
          </a:xfrm>
          <a:custGeom>
            <a:avLst/>
            <a:gdLst/>
            <a:ahLst/>
            <a:cxnLst/>
            <a:rect r="r" b="b" t="t" l="l"/>
            <a:pathLst>
              <a:path h="6162193" w="15562149">
                <a:moveTo>
                  <a:pt x="0" y="0"/>
                </a:moveTo>
                <a:lnTo>
                  <a:pt x="15562149" y="0"/>
                </a:lnTo>
                <a:lnTo>
                  <a:pt x="15562149" y="6162193"/>
                </a:lnTo>
                <a:lnTo>
                  <a:pt x="0" y="6162193"/>
                </a:lnTo>
                <a:lnTo>
                  <a:pt x="0" y="0"/>
                </a:lnTo>
                <a:close/>
              </a:path>
            </a:pathLst>
          </a:custGeom>
          <a:blipFill>
            <a:blip r:embed="rId2"/>
            <a:stretch>
              <a:fillRect l="0" t="0" r="0" b="0"/>
            </a:stretch>
          </a:blipFill>
        </p:spPr>
      </p:sp>
      <p:sp>
        <p:nvSpPr>
          <p:cNvPr name="TextBox 4" id="4"/>
          <p:cNvSpPr txBox="true"/>
          <p:nvPr/>
        </p:nvSpPr>
        <p:spPr>
          <a:xfrm rot="0">
            <a:off x="1693783" y="8033713"/>
            <a:ext cx="13826655" cy="1793877"/>
          </a:xfrm>
          <a:prstGeom prst="rect">
            <a:avLst/>
          </a:prstGeom>
        </p:spPr>
        <p:txBody>
          <a:bodyPr anchor="t" rtlCol="false" tIns="0" lIns="0" bIns="0" rIns="0">
            <a:spAutoFit/>
          </a:bodyPr>
          <a:lstStyle/>
          <a:p>
            <a:pPr marL="790846" indent="-395423" lvl="1">
              <a:lnSpc>
                <a:spcPts val="4761"/>
              </a:lnSpc>
              <a:buFont typeface="Arial"/>
              <a:buChar char="•"/>
            </a:pPr>
            <a:r>
              <a:rPr lang="en-US" sz="3663">
                <a:solidFill>
                  <a:srgbClr val="000000"/>
                </a:solidFill>
                <a:latin typeface="Hammersmith One"/>
              </a:rPr>
              <a:t>In the Graph, we can see that the greatest number of sales happend in July of 2013</a:t>
            </a:r>
          </a:p>
          <a:p>
            <a:pPr>
              <a:lnSpc>
                <a:spcPts val="4761"/>
              </a:lnSpc>
            </a:pPr>
          </a:p>
        </p:txBody>
      </p:sp>
      <p:sp>
        <p:nvSpPr>
          <p:cNvPr name="TextBox 5" id="5"/>
          <p:cNvSpPr txBox="true"/>
          <p:nvPr/>
        </p:nvSpPr>
        <p:spPr>
          <a:xfrm rot="0">
            <a:off x="3017909" y="171923"/>
            <a:ext cx="11837445" cy="1288917"/>
          </a:xfrm>
          <a:prstGeom prst="rect">
            <a:avLst/>
          </a:prstGeom>
        </p:spPr>
        <p:txBody>
          <a:bodyPr anchor="t" rtlCol="false" tIns="0" lIns="0" bIns="0" rIns="0">
            <a:spAutoFit/>
          </a:bodyPr>
          <a:lstStyle/>
          <a:p>
            <a:pPr>
              <a:lnSpc>
                <a:spcPts val="10400"/>
              </a:lnSpc>
            </a:pPr>
            <a:r>
              <a:rPr lang="en-US" sz="8000">
                <a:solidFill>
                  <a:srgbClr val="000000"/>
                </a:solidFill>
                <a:latin typeface="Hammersmith One"/>
              </a:rPr>
              <a:t>Yearl Monthly Sales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5335727" y="4742132"/>
            <a:ext cx="10861953" cy="802736"/>
          </a:xfrm>
          <a:custGeom>
            <a:avLst/>
            <a:gdLst/>
            <a:ahLst/>
            <a:cxnLst/>
            <a:rect r="r" b="b" t="t" l="l"/>
            <a:pathLst>
              <a:path h="802736" w="10861953">
                <a:moveTo>
                  <a:pt x="0" y="0"/>
                </a:moveTo>
                <a:lnTo>
                  <a:pt x="10861954" y="0"/>
                </a:lnTo>
                <a:lnTo>
                  <a:pt x="10861954" y="802736"/>
                </a:lnTo>
                <a:lnTo>
                  <a:pt x="0" y="802736"/>
                </a:lnTo>
                <a:lnTo>
                  <a:pt x="0" y="0"/>
                </a:lnTo>
                <a:close/>
              </a:path>
            </a:pathLst>
          </a:custGeom>
          <a:blipFill>
            <a:blip r:embed="rId2">
              <a:extLst>
                <a:ext uri="{96DAC541-7B7A-43D3-8B79-37D633B846F1}">
                  <asvg:svgBlip xmlns:asvg="http://schemas.microsoft.com/office/drawing/2016/SVG/main" r:embed="rId3"/>
                </a:ext>
              </a:extLst>
            </a:blip>
            <a:stretch>
              <a:fillRect l="-171" t="-308623" r="-7088" b="-1042730"/>
            </a:stretch>
          </a:blipFill>
        </p:spPr>
      </p:sp>
      <p:sp>
        <p:nvSpPr>
          <p:cNvPr name="Freeform 3" id="3"/>
          <p:cNvSpPr/>
          <p:nvPr/>
        </p:nvSpPr>
        <p:spPr>
          <a:xfrm flipH="false" flipV="false" rot="0">
            <a:off x="496618" y="262429"/>
            <a:ext cx="11842066" cy="9326595"/>
          </a:xfrm>
          <a:custGeom>
            <a:avLst/>
            <a:gdLst/>
            <a:ahLst/>
            <a:cxnLst/>
            <a:rect r="r" b="b" t="t" l="l"/>
            <a:pathLst>
              <a:path h="9326595" w="11842066">
                <a:moveTo>
                  <a:pt x="0" y="0"/>
                </a:moveTo>
                <a:lnTo>
                  <a:pt x="11842067" y="0"/>
                </a:lnTo>
                <a:lnTo>
                  <a:pt x="11842067" y="9326594"/>
                </a:lnTo>
                <a:lnTo>
                  <a:pt x="0" y="9326594"/>
                </a:lnTo>
                <a:lnTo>
                  <a:pt x="0" y="0"/>
                </a:lnTo>
                <a:close/>
              </a:path>
            </a:pathLst>
          </a:custGeom>
          <a:blipFill>
            <a:blip r:embed="rId4"/>
            <a:stretch>
              <a:fillRect l="0" t="0" r="0" b="0"/>
            </a:stretch>
          </a:blipFill>
        </p:spPr>
      </p:sp>
      <p:sp>
        <p:nvSpPr>
          <p:cNvPr name="TextBox 4" id="4"/>
          <p:cNvSpPr txBox="true"/>
          <p:nvPr/>
        </p:nvSpPr>
        <p:spPr>
          <a:xfrm rot="0">
            <a:off x="13031131" y="1529004"/>
            <a:ext cx="4764686" cy="7190893"/>
          </a:xfrm>
          <a:prstGeom prst="rect">
            <a:avLst/>
          </a:prstGeom>
        </p:spPr>
        <p:txBody>
          <a:bodyPr anchor="t" rtlCol="false" tIns="0" lIns="0" bIns="0" rIns="0">
            <a:spAutoFit/>
          </a:bodyPr>
          <a:lstStyle/>
          <a:p>
            <a:pPr marL="790847" indent="-395423" lvl="1">
              <a:lnSpc>
                <a:spcPts val="4761"/>
              </a:lnSpc>
              <a:buFont typeface="Arial"/>
              <a:buChar char="•"/>
            </a:pPr>
            <a:r>
              <a:rPr lang="en-US" sz="3663">
                <a:solidFill>
                  <a:srgbClr val="000000"/>
                </a:solidFill>
                <a:latin typeface="Hammersmith One"/>
              </a:rPr>
              <a:t>In the Graph, we can see that we sell most number ofunits via our offline channels. </a:t>
            </a:r>
          </a:p>
          <a:p>
            <a:pPr>
              <a:lnSpc>
                <a:spcPts val="4761"/>
              </a:lnSpc>
            </a:pPr>
          </a:p>
          <a:p>
            <a:pPr marL="790847" indent="-395423" lvl="1">
              <a:lnSpc>
                <a:spcPts val="4761"/>
              </a:lnSpc>
              <a:buFont typeface="Arial"/>
              <a:buChar char="•"/>
            </a:pPr>
            <a:r>
              <a:rPr lang="en-US" sz="3663">
                <a:solidFill>
                  <a:srgbClr val="000000"/>
                </a:solidFill>
                <a:latin typeface="Hammersmith One"/>
              </a:rPr>
              <a:t>We can concentrate on that and better our offline approaches.</a:t>
            </a:r>
          </a:p>
          <a:p>
            <a:pPr>
              <a:lnSpc>
                <a:spcPts val="4761"/>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DAF-MGRctb0</dc:identifier>
  <dcterms:modified xsi:type="dcterms:W3CDTF">2011-08-01T06:04:30Z</dcterms:modified>
  <cp:revision>1</cp:revision>
  <dc:title>Amazon</dc:title>
</cp:coreProperties>
</file>

<file path=docProps/thumbnail.jpeg>
</file>